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handoutMasterIdLst>
    <p:handoutMasterId r:id="rId43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80891" cy="511395"/>
          </a:xfrm>
          <a:prstGeom prst="rect">
            <a:avLst/>
          </a:prstGeom>
          <a:noFill/>
          <a:ln>
            <a:noFill/>
          </a:ln>
        </p:spPr>
        <p:txBody>
          <a:bodyPr vert="horz" wrap="none" lIns="85473" tIns="42737" rIns="85473" bIns="42737" anchorCtr="0" compatLnSpc="0"/>
          <a:lstStyle/>
          <a:p>
            <a:pPr hangingPunct="0">
              <a:defRPr sz="1400"/>
            </a:pPr>
            <a:endParaRPr lang="it-IT" sz="13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4018376" y="0"/>
            <a:ext cx="3080891" cy="511395"/>
          </a:xfrm>
          <a:prstGeom prst="rect">
            <a:avLst/>
          </a:prstGeom>
          <a:noFill/>
          <a:ln>
            <a:noFill/>
          </a:ln>
        </p:spPr>
        <p:txBody>
          <a:bodyPr vert="horz" wrap="none" lIns="85473" tIns="42737" rIns="85473" bIns="42737" anchorCtr="0" compatLnSpc="0"/>
          <a:lstStyle/>
          <a:p>
            <a:pPr algn="r" hangingPunct="0">
              <a:defRPr sz="1400"/>
            </a:pPr>
            <a:fld id="{9F843488-C65C-4F72-A768-33866B597661}" type="datetimeFigureOut">
              <a:t>05/10/2020</a:t>
            </a:fld>
            <a:endParaRPr lang="it-IT" sz="13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9723052"/>
            <a:ext cx="3080891" cy="511395"/>
          </a:xfrm>
          <a:prstGeom prst="rect">
            <a:avLst/>
          </a:prstGeom>
          <a:noFill/>
          <a:ln>
            <a:noFill/>
          </a:ln>
        </p:spPr>
        <p:txBody>
          <a:bodyPr vert="horz" wrap="none" lIns="85473" tIns="42737" rIns="85473" bIns="42737" anchor="b" anchorCtr="0" compatLnSpc="0"/>
          <a:lstStyle/>
          <a:p>
            <a:pPr hangingPunct="0">
              <a:defRPr sz="1400"/>
            </a:pPr>
            <a:endParaRPr lang="it-IT" sz="13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4018376" y="9723052"/>
            <a:ext cx="3080891" cy="511395"/>
          </a:xfrm>
          <a:prstGeom prst="rect">
            <a:avLst/>
          </a:prstGeom>
          <a:noFill/>
          <a:ln>
            <a:noFill/>
          </a:ln>
        </p:spPr>
        <p:txBody>
          <a:bodyPr vert="horz" wrap="none" lIns="85473" tIns="42737" rIns="85473" bIns="42737" anchor="b" anchorCtr="0" compatLnSpc="0"/>
          <a:lstStyle/>
          <a:p>
            <a:pPr algn="r" hangingPunct="0">
              <a:defRPr sz="1400"/>
            </a:pPr>
            <a:fld id="{20165137-F3A8-4ED9-A4E6-14D6CC9BA413}" type="slidenum">
              <a:t>‹N›</a:t>
            </a:fld>
            <a:endParaRPr lang="it-IT" sz="1300">
              <a:latin typeface="Arial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27891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" name="Segnaposto intestazion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data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B146B14E-A1C5-41D8-A8DD-C6FA5E693A01}" type="datetimeFigureOut">
              <a:t>05/10/2020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96B14234-53A7-4BB4-AC6A-B3EF490CE71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3279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it-IT" sz="2000" b="0" i="0" u="none" strike="noStrike" kern="1200">
        <a:ln>
          <a:noFill/>
        </a:ln>
        <a:latin typeface="Arial" pitchFamily="18"/>
        <a:ea typeface="Microsoft YaHei" pitchFamily="2"/>
        <a:cs typeface="Lucida Sans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3"/>
          <p:cNvSpPr txBox="1">
            <a:spLocks noGrp="1"/>
          </p:cNvSpPr>
          <p:nvPr>
            <p:ph type="sldNum" sz="quarter" idx="8"/>
          </p:nvPr>
        </p:nvSpPr>
        <p:spPr>
          <a:xfrm>
            <a:off x="4021200" y="9721440"/>
            <a:ext cx="3075839" cy="51083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72092E6-456A-4168-8529-DE7933DFC2BB}" type="slidenum">
              <a:t>15</a:t>
            </a:fld>
            <a:endParaRPr lang="it-IT" sz="18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3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68350"/>
            <a:ext cx="5114925" cy="38354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4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09560" y="4861440"/>
            <a:ext cx="5679360" cy="4604759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0600" y="777875"/>
            <a:ext cx="5116513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09920" y="4861080"/>
            <a:ext cx="5679000" cy="460512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18B7963-7530-4516-9225-3031285BE35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44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52063D2-F9EC-4A4C-AE4A-8F8EB01652B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990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78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78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95A83EF-7006-4924-9505-622F6BDF766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74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A671CD-CA45-49FC-BDCA-D58055D22A3B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3A568FE-77EE-487D-ABCD-883A60E3801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679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A671CD-CA45-49FC-BDCA-D58055D22A3B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193EB8-860C-484F-B173-577CDAD9325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7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A671CD-CA45-49FC-BDCA-D58055D22A3B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00BEB22-C8A8-4F07-91F7-3C9EDA92EA2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959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A671CD-CA45-49FC-BDCA-D58055D22A3B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A3DCDF9-F4C9-4224-B311-988572EE536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887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A671CD-CA45-49FC-BDCA-D58055D22A3B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2940E21-ABCE-4C81-ACD4-2F99BAF3130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063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A671CD-CA45-49FC-BDCA-D58055D22A3B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ACC28DE-92A8-4D20-BD6B-CC319345F8B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57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A671CD-CA45-49FC-BDCA-D58055D22A3B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28AE3B3-CAEC-429D-8B8A-DA3799CBDDC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91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A671CD-CA45-49FC-BDCA-D58055D22A3B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A2BAC5-197E-4786-A066-2A4717A9767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692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B79FE5A-BDB5-47D3-8C2A-A62475B96F2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893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A671CD-CA45-49FC-BDCA-D58055D22A3B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E5345E-73C0-40A0-A6D7-D4C5A0673F4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337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A671CD-CA45-49FC-BDCA-D58055D22A3B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326C68-CC76-4B78-835C-BBF807BDB65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33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78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78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A671CD-CA45-49FC-BDCA-D58055D22A3B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2AFEF4D-0DF2-446E-8F5A-E7C4B99568A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059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A4482A5-909A-4E9F-AF98-049584464B9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829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FFE3CDD-86C9-4A9E-9B17-8884859B88A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064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7D0DCC1-C51A-44B2-B5AC-91F70F5BBC5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168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F59A5D9-8D91-4EB4-A9F2-E34AFA06B1D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09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C6FE7FC-8197-45E4-B2D3-2598E3924CD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703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E318840-009C-491D-ABC6-7E649EE7498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87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581D8BF-48FB-4D0C-835E-6EF287D77BD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72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354F8460-5D8C-46AD-83CE-3E703213AB37}" type="datetime1">
              <a:rPr lang="it-IT"/>
              <a:pPr lvl="0"/>
              <a:t>05/10/2020</a:t>
            </a:fld>
            <a:endParaRPr lang="it-IT"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4759" cy="36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it-IT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471AD40C-2E5E-4011-9538-8A7CF312EA66}" type="slidenum">
              <a:t>‹N›</a:t>
            </a:fld>
            <a:endParaRPr lang="it-IT"/>
          </a:p>
        </p:txBody>
      </p:sp>
      <p:sp>
        <p:nvSpPr>
          <p:cNvPr id="5" name="Segnaposto titolo 4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it-IT"/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hangingPunct="1">
        <a:tabLst/>
        <a:defRPr lang="it-IT" sz="1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Lucida Sans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Lucida Sans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B0A671CD-CA45-49FC-BDCA-D58055D22A3B}" type="datetime1">
              <a:rPr lang="it-IT"/>
              <a:pPr lvl="0"/>
              <a:t>05/10/2020</a:t>
            </a:fld>
            <a:endParaRPr lang="it-IT"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4759" cy="36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it-IT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416E3B37-B3A2-465D-96AA-6A7F462880C1}" type="slidenum">
              <a:t>‹N›</a:t>
            </a:fld>
            <a:endParaRPr lang="it-IT"/>
          </a:p>
        </p:txBody>
      </p:sp>
      <p:sp>
        <p:nvSpPr>
          <p:cNvPr id="5" name="Segnaposto titolo 4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it-IT"/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 pitchFamily="2"/>
                <a:cs typeface="Lucida Sans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 pitchFamily="2"/>
                <a:cs typeface="Lucida Sans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 pitchFamily="2"/>
                <a:cs typeface="Lucida Sans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 pitchFamily="2"/>
                <a:cs typeface="Lucida Sans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 pitchFamily="2"/>
                <a:cs typeface="Lucida Sans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 pitchFamily="2"/>
                <a:cs typeface="Lucida Sans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 pitchFamily="2"/>
                <a:cs typeface="Lucida Sans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 pitchFamily="2"/>
                <a:cs typeface="Lucida Sans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 pitchFamily="2"/>
                <a:cs typeface="Lucida Sans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 pitchFamily="2"/>
                <a:cs typeface="Lucida Sans" pitchFamily="2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hangingPunct="1">
        <a:tabLst/>
        <a:defRPr lang="it-IT" sz="1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Lucida Sans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Lucida Sans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jpg"/><Relationship Id="rId10" Type="http://schemas.openxmlformats.org/officeDocument/2006/relationships/image" Target="../media/image34.jpg"/><Relationship Id="rId4" Type="http://schemas.openxmlformats.org/officeDocument/2006/relationships/image" Target="../media/image3.jpg"/><Relationship Id="rId9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jpeg"/><Relationship Id="rId5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jpg"/><Relationship Id="rId7" Type="http://schemas.openxmlformats.org/officeDocument/2006/relationships/image" Target="../media/image55.png"/><Relationship Id="rId12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11" Type="http://schemas.openxmlformats.org/officeDocument/2006/relationships/image" Target="../media/image59.png"/><Relationship Id="rId5" Type="http://schemas.openxmlformats.org/officeDocument/2006/relationships/image" Target="../media/image53.jpg"/><Relationship Id="rId10" Type="http://schemas.openxmlformats.org/officeDocument/2006/relationships/image" Target="../media/image58.png"/><Relationship Id="rId4" Type="http://schemas.openxmlformats.org/officeDocument/2006/relationships/image" Target="../media/image3.jp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2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3.jpg"/><Relationship Id="rId9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64.jpg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65.jpg"/><Relationship Id="rId4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2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0.jpg"/><Relationship Id="rId4" Type="http://schemas.openxmlformats.org/officeDocument/2006/relationships/image" Target="../media/image3.jpg"/><Relationship Id="rId9" Type="http://schemas.openxmlformats.org/officeDocument/2006/relationships/image" Target="../media/image69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2.jp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image" Target="../media/image76.jpg"/><Relationship Id="rId5" Type="http://schemas.openxmlformats.org/officeDocument/2006/relationships/image" Target="../media/image71.png"/><Relationship Id="rId10" Type="http://schemas.openxmlformats.org/officeDocument/2006/relationships/image" Target="../media/image75.jpg"/><Relationship Id="rId4" Type="http://schemas.openxmlformats.org/officeDocument/2006/relationships/image" Target="../media/image3.jpg"/><Relationship Id="rId9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77.png"/><Relationship Id="rId4" Type="http://schemas.openxmlformats.org/officeDocument/2006/relationships/image" Target="../media/image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2.jp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3.jpg"/><Relationship Id="rId9" Type="http://schemas.openxmlformats.org/officeDocument/2006/relationships/image" Target="../media/image4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2.jpg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3.jpg"/><Relationship Id="rId9" Type="http://schemas.openxmlformats.org/officeDocument/2006/relationships/image" Target="../media/image4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2.jpg"/><Relationship Id="rId7" Type="http://schemas.openxmlformats.org/officeDocument/2006/relationships/image" Target="../media/image8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jpg"/><Relationship Id="rId11" Type="http://schemas.openxmlformats.org/officeDocument/2006/relationships/image" Target="../media/image92.jpg"/><Relationship Id="rId5" Type="http://schemas.openxmlformats.org/officeDocument/2006/relationships/image" Target="../media/image87.jpg"/><Relationship Id="rId10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9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g"/><Relationship Id="rId5" Type="http://schemas.openxmlformats.org/officeDocument/2006/relationships/image" Target="../media/image2.jpg"/><Relationship Id="rId4" Type="http://schemas.openxmlformats.org/officeDocument/2006/relationships/image" Target="../media/image9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9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5.jpg"/><Relationship Id="rId5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9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jpg"/><Relationship Id="rId5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9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5.jpg"/><Relationship Id="rId5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0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9.jpg"/><Relationship Id="rId5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4.jpg"/><Relationship Id="rId10" Type="http://schemas.openxmlformats.org/officeDocument/2006/relationships/image" Target="../media/image12.jpg"/><Relationship Id="rId4" Type="http://schemas.openxmlformats.org/officeDocument/2006/relationships/image" Target="../media/image3.jpg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2.jp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4.jpg"/><Relationship Id="rId10" Type="http://schemas.openxmlformats.org/officeDocument/2006/relationships/image" Target="../media/image17.jpg"/><Relationship Id="rId4" Type="http://schemas.openxmlformats.org/officeDocument/2006/relationships/image" Target="../media/image3.jpg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2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INCONTRO TECNICO-COMMERCIALE 13 / 09 /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851399" y="4491000"/>
            <a:ext cx="7771679" cy="1469160"/>
          </a:xfrm>
        </p:spPr>
        <p:txBody>
          <a:bodyPr wrap="square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endParaRPr lang="it-IT" sz="2000" b="1" i="1" dirty="0">
              <a:latin typeface="New Century Schoolbook" pitchFamily="18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87824" y="1804293"/>
            <a:ext cx="3163319" cy="187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CLOCK                                                                            </a:t>
            </a:r>
          </a:p>
        </p:txBody>
      </p:sp>
      <p:pic>
        <p:nvPicPr>
          <p:cNvPr id="6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655000" y="2641320"/>
            <a:ext cx="3851279" cy="194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732360" y="2613960"/>
            <a:ext cx="2157840" cy="200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251640" y="2564999"/>
            <a:ext cx="2177280" cy="2099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CLOCK                                                                            </a:t>
            </a:r>
          </a:p>
        </p:txBody>
      </p:sp>
      <p:pic>
        <p:nvPicPr>
          <p:cNvPr id="6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564000" y="2493000"/>
            <a:ext cx="1766520" cy="1671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851999" y="4377240"/>
            <a:ext cx="1439280" cy="12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3924000" y="1268640"/>
            <a:ext cx="1249919" cy="1151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566280" y="1164240"/>
            <a:ext cx="2997000" cy="449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5531760" y="1172520"/>
            <a:ext cx="2927879" cy="4488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CANTHARELLUS                                                                          </a:t>
            </a:r>
          </a:p>
        </p:txBody>
      </p:sp>
      <p:pic>
        <p:nvPicPr>
          <p:cNvPr id="6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04800" y="2357280"/>
            <a:ext cx="7933680" cy="2142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920" cy="64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900160" cy="6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2160" cy="431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CANTHARELLUS                                                                          </a:t>
            </a:r>
          </a:p>
        </p:txBody>
      </p:sp>
      <p:pic>
        <p:nvPicPr>
          <p:cNvPr id="6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9280" cy="66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436000" y="980640"/>
            <a:ext cx="3188880" cy="478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/>
          <p:cNvPicPr/>
          <p:nvPr/>
        </p:nvPicPr>
        <p:blipFill rotWithShape="1">
          <a:blip r:embed="rId7"/>
          <a:srcRect l="9117" t="26027" r="58906" b="25115"/>
          <a:stretch/>
        </p:blipFill>
        <p:spPr bwMode="auto">
          <a:xfrm>
            <a:off x="216000" y="908720"/>
            <a:ext cx="5185080" cy="45175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CANTHARELLUS                                                                          </a:t>
            </a:r>
          </a:p>
        </p:txBody>
      </p:sp>
      <p:pic>
        <p:nvPicPr>
          <p:cNvPr id="6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043639" y="1206719"/>
            <a:ext cx="2879640" cy="4367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572000" y="1556639"/>
            <a:ext cx="2113560" cy="424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202079" y="908640"/>
            <a:ext cx="2113560" cy="424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CANTHARELLUS: POSIZIONAMENTO-INTERDISTAN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200" y="274680"/>
            <a:ext cx="8228880" cy="561240"/>
          </a:xfrm>
          <a:solidFill>
            <a:srgbClr val="B7DEE8"/>
          </a:solidFill>
          <a:ln w="28440">
            <a:solidFill>
              <a:srgbClr val="31859C"/>
            </a:solidFill>
            <a:prstDash val="solid"/>
          </a:ln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sz="2000" b="1" dirty="0"/>
              <a:t>CANTHARELLUS: </a:t>
            </a:r>
            <a:r>
              <a:rPr lang="it-IT" sz="2000" b="1" dirty="0" err="1" smtClean="0"/>
              <a:t>suggested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spacing</a:t>
            </a:r>
            <a:endParaRPr lang="it-IT" sz="2000" b="1" dirty="0"/>
          </a:p>
        </p:txBody>
      </p:sp>
      <p:pic>
        <p:nvPicPr>
          <p:cNvPr id="6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7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egnaposto contenuto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708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i 1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868000" y="6021360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13"/>
          <p:cNvSpPr/>
          <p:nvPr/>
        </p:nvSpPr>
        <p:spPr>
          <a:xfrm>
            <a:off x="7164360" y="4653000"/>
            <a:ext cx="1511279" cy="65449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5560">
            <a:solidFill>
              <a:srgbClr val="4F81BD"/>
            </a:solidFill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5522 </a:t>
            </a:r>
            <a:r>
              <a:rPr lang="it-IT" sz="18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on post h1875mm</a:t>
            </a:r>
            <a:endParaRPr lang="it-IT" sz="18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0" name="CasellaDiTesto 14"/>
          <p:cNvSpPr/>
          <p:nvPr/>
        </p:nvSpPr>
        <p:spPr>
          <a:xfrm>
            <a:off x="7092360" y="2997000"/>
            <a:ext cx="1583280" cy="65449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8440">
            <a:solidFill>
              <a:srgbClr val="31859C"/>
            </a:solidFill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5522 </a:t>
            </a:r>
            <a:r>
              <a:rPr lang="it-IT" sz="18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on post </a:t>
            </a: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h800mm</a:t>
            </a:r>
          </a:p>
        </p:txBody>
      </p:sp>
      <p:sp>
        <p:nvSpPr>
          <p:cNvPr id="11" name="CasellaDiTesto 15"/>
          <p:cNvSpPr/>
          <p:nvPr/>
        </p:nvSpPr>
        <p:spPr>
          <a:xfrm>
            <a:off x="7092360" y="1412640"/>
            <a:ext cx="1583280" cy="65449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8440">
            <a:solidFill>
              <a:srgbClr val="31859C"/>
            </a:solidFill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5521 </a:t>
            </a:r>
            <a:r>
              <a:rPr lang="it-IT" sz="18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on post h375mm</a:t>
            </a:r>
            <a:endParaRPr lang="it-IT" sz="18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026" name="Picture 2" descr="C:\Users\sabrina.prati.GOCCIASRL\Documents\DocSabrina\materiale_pubblicitario\foto_JPG_HD\Foto_JPG_Catalogo_2020\Foto_JPG_Catalogo2020\CANTHARELLUS\Cantharellus distanza 375 modificat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27" y="1082739"/>
            <a:ext cx="2379449" cy="142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brina.prati.GOCCIASRL\Documents\DocSabrina\materiale_pubblicitario\foto_JPG_HD\Foto_JPG_Catalogo_2020\Foto_JPG_Catalogo2020\CANTHARELLUS\Cantharellus distanza 1875 modifica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59" y="4274032"/>
            <a:ext cx="6345723" cy="131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92.9.200.82\Posta Interna Utenti\DATABASE\FOTO\FOTO PRODOTTI 2020\CANTHARELLUS\Cantharellus 200 distanza 8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40" y="2611682"/>
            <a:ext cx="4078841" cy="147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980728"/>
            <a:ext cx="7930554" cy="483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7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egnaposto contenuto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708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i 1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868000" y="6021360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457200" y="274680"/>
            <a:ext cx="8228880" cy="561240"/>
          </a:xfrm>
          <a:prstGeom prst="rect">
            <a:avLst/>
          </a:prstGeom>
          <a:solidFill>
            <a:srgbClr val="B7DEE8"/>
          </a:solidFill>
          <a:ln w="28440">
            <a:solidFill>
              <a:srgbClr val="31859C"/>
            </a:solidFill>
            <a:prstDash val="solid"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  <a:defRPr/>
            </a:defPPr>
            <a:lvl1pPr lvl="0" algn="l" rtl="0" hangingPunct="1">
              <a:buSzPct val="45000"/>
              <a:buFont typeface="StarSymbol"/>
              <a:buChar char="●"/>
              <a:tabLst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it-IT" sz="2000" b="1" dirty="0" smtClean="0"/>
              <a:t>QUANTUM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31740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i 9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67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egnaposto contenuto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08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68000" y="6021360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54" y="1052415"/>
            <a:ext cx="7930586" cy="453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457200" y="274680"/>
            <a:ext cx="8228880" cy="561240"/>
          </a:xfrm>
          <a:prstGeom prst="rect">
            <a:avLst/>
          </a:prstGeom>
          <a:solidFill>
            <a:srgbClr val="B7DEE8"/>
          </a:solidFill>
          <a:ln w="28440">
            <a:solidFill>
              <a:srgbClr val="31859C"/>
            </a:solidFill>
            <a:prstDash val="solid"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  <a:defRPr/>
            </a:defPPr>
            <a:lvl1pPr lvl="0" algn="l" rtl="0" hangingPunct="1">
              <a:buSzPct val="45000"/>
              <a:buFont typeface="StarSymbol"/>
              <a:buChar char="●"/>
              <a:tabLst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it-IT" sz="2000" b="1" dirty="0" smtClean="0"/>
              <a:t>QUANTUM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409035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i 9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67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egnaposto contenuto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08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68000" y="6021360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0" y="1403531"/>
            <a:ext cx="8501215" cy="404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457200" y="274680"/>
            <a:ext cx="8228880" cy="561240"/>
          </a:xfrm>
          <a:prstGeom prst="rect">
            <a:avLst/>
          </a:prstGeom>
          <a:solidFill>
            <a:srgbClr val="B7DEE8"/>
          </a:solidFill>
          <a:ln w="28440">
            <a:solidFill>
              <a:srgbClr val="31859C"/>
            </a:solidFill>
            <a:prstDash val="solid"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  <a:defRPr/>
            </a:defPPr>
            <a:lvl1pPr lvl="0" algn="l" rtl="0" hangingPunct="1">
              <a:buSzPct val="45000"/>
              <a:buFont typeface="StarSymbol"/>
              <a:buChar char="●"/>
              <a:tabLst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it-IT" sz="2000" b="1" dirty="0" smtClean="0"/>
              <a:t>QUANTUM: FLEXIBILITY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71368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i 9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67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egnaposto contenuto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08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68000" y="6021360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6873657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457200" y="274680"/>
            <a:ext cx="8228880" cy="561240"/>
          </a:xfrm>
          <a:prstGeom prst="rect">
            <a:avLst/>
          </a:prstGeom>
          <a:solidFill>
            <a:srgbClr val="B7DEE8"/>
          </a:solidFill>
          <a:ln w="28440">
            <a:solidFill>
              <a:srgbClr val="31859C"/>
            </a:solidFill>
            <a:prstDash val="solid"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  <a:defRPr/>
            </a:defPPr>
            <a:lvl1pPr lvl="0" algn="l" rtl="0" hangingPunct="1">
              <a:buSzPct val="45000"/>
              <a:buFont typeface="StarSymbol"/>
              <a:buChar char="●"/>
              <a:tabLst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it-IT" sz="2000" b="1" dirty="0" smtClean="0"/>
              <a:t>QUANTUM: Glass </a:t>
            </a:r>
            <a:r>
              <a:rPr lang="it-IT" sz="2000" b="1" dirty="0" err="1" smtClean="0"/>
              <a:t>Mask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33219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CODE NUMBER COMBINATION                                                                         </a:t>
            </a:r>
            <a:endParaRPr lang="it-IT" sz="2000" b="1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6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483640" y="908640"/>
            <a:ext cx="4186799" cy="410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483640" y="5346000"/>
            <a:ext cx="4103640" cy="386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i 9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67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egnaposto contenuto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08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68000" y="6021360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90" y="1124744"/>
            <a:ext cx="7715139" cy="474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457200" y="274680"/>
            <a:ext cx="8228880" cy="561240"/>
          </a:xfrm>
          <a:prstGeom prst="rect">
            <a:avLst/>
          </a:prstGeom>
          <a:solidFill>
            <a:srgbClr val="B7DEE8"/>
          </a:solidFill>
          <a:ln w="28440">
            <a:solidFill>
              <a:srgbClr val="31859C"/>
            </a:solidFill>
            <a:prstDash val="solid"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  <a:defRPr/>
            </a:defPPr>
            <a:lvl1pPr lvl="0" algn="l" rtl="0" hangingPunct="1">
              <a:buSzPct val="45000"/>
              <a:buFont typeface="StarSymbol"/>
              <a:buChar char="●"/>
              <a:tabLst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it-IT" sz="2000" b="1" dirty="0" smtClean="0"/>
              <a:t>QUANTUM: LEE - FILTER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93740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i 9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67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egnaposto contenuto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08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68000" y="6021360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0502"/>
            <a:ext cx="7272808" cy="475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457200" y="274680"/>
            <a:ext cx="8228880" cy="561240"/>
          </a:xfrm>
          <a:prstGeom prst="rect">
            <a:avLst/>
          </a:prstGeom>
          <a:solidFill>
            <a:srgbClr val="B7DEE8"/>
          </a:solidFill>
          <a:ln w="28440">
            <a:solidFill>
              <a:srgbClr val="31859C"/>
            </a:solidFill>
            <a:prstDash val="solid"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  <a:defRPr/>
            </a:defPPr>
            <a:lvl1pPr lvl="0" algn="l" rtl="0" hangingPunct="1">
              <a:buSzPct val="45000"/>
              <a:buFont typeface="StarSymbol"/>
              <a:buChar char="●"/>
              <a:tabLst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it-IT" sz="2000" b="1" dirty="0" smtClean="0"/>
              <a:t>QUANTUM: Glass </a:t>
            </a:r>
            <a:r>
              <a:rPr lang="it-IT" sz="2000" b="1" dirty="0" err="1" smtClean="0"/>
              <a:t>Mask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68716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05/10/2020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i 9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67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egnaposto contenuto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08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68000" y="6021360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55" y="764703"/>
            <a:ext cx="7556169" cy="496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457200" y="274680"/>
            <a:ext cx="8228880" cy="561240"/>
          </a:xfrm>
          <a:prstGeom prst="rect">
            <a:avLst/>
          </a:prstGeom>
          <a:solidFill>
            <a:srgbClr val="B7DEE8"/>
          </a:solidFill>
          <a:ln w="28440">
            <a:solidFill>
              <a:srgbClr val="31859C"/>
            </a:solidFill>
            <a:prstDash val="solid"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  <a:defRPr/>
            </a:defPPr>
            <a:lvl1pPr lvl="0" algn="l" rtl="0" hangingPunct="1">
              <a:buSzPct val="45000"/>
              <a:buFont typeface="StarSymbol"/>
              <a:buChar char="●"/>
              <a:tabLst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it-IT" sz="2000" b="1" dirty="0" smtClean="0"/>
              <a:t>QUANTUM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77775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920" cy="64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900160" cy="6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arrotondato 10"/>
          <p:cNvSpPr/>
          <p:nvPr/>
        </p:nvSpPr>
        <p:spPr>
          <a:xfrm>
            <a:off x="250920" y="260280"/>
            <a:ext cx="8569080" cy="4312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QUANTUM</a:t>
            </a: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: </a:t>
            </a:r>
            <a:r>
              <a:rPr lang="it-IT" sz="1800" b="0" i="0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Bollards</a:t>
            </a:r>
            <a:r>
              <a:rPr lang="it-IT" sz="18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 13W/3,2W  </a:t>
            </a:r>
            <a:endParaRPr lang="it-IT" sz="18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42839" y="1341360"/>
            <a:ext cx="3484079" cy="424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148360" y="1268280"/>
            <a:ext cx="3034800" cy="432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egnaposto contenuto 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9280" cy="663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5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IMAGO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95280" y="981000"/>
            <a:ext cx="2375640" cy="3164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508720" y="981000"/>
            <a:ext cx="3239279" cy="486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95280" y="4365720"/>
            <a:ext cx="4379040" cy="151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2987640" y="2492280"/>
            <a:ext cx="2102760" cy="22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2987640" y="2204999"/>
            <a:ext cx="2088360" cy="22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163600" y="1197000"/>
            <a:ext cx="607320" cy="21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987640" y="1916279"/>
            <a:ext cx="2088360" cy="21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egnaposto contenuto 7"/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189080" y="1155600"/>
            <a:ext cx="3094920" cy="46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7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I-MAGO: </a:t>
            </a:r>
            <a:r>
              <a: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Relamping sfere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164360" y="4292640"/>
            <a:ext cx="934199" cy="127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412039" y="2349360"/>
            <a:ext cx="327960" cy="20152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ccia a destra rientrata 12"/>
          <p:cNvSpPr/>
          <p:nvPr/>
        </p:nvSpPr>
        <p:spPr>
          <a:xfrm>
            <a:off x="6443640" y="4365720"/>
            <a:ext cx="503999" cy="286560"/>
          </a:xfrm>
          <a:custGeom>
            <a:avLst>
              <a:gd name="f9" fmla="val 16200"/>
              <a:gd name="f10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+- 21600 0 0"/>
              <a:gd name="f8" fmla="+- 10800 0 0"/>
              <a:gd name="f9" fmla="val 16200"/>
              <a:gd name="f10" fmla="val 5400"/>
              <a:gd name="f11" fmla="*/ f2 1 21600"/>
              <a:gd name="f12" fmla="*/ f3 1 21600"/>
              <a:gd name="f13" fmla="val f2"/>
              <a:gd name="f14" fmla="val f3"/>
              <a:gd name="f15" fmla="+- 21600 0 f9"/>
              <a:gd name="f16" fmla="+- 0 0 f9"/>
              <a:gd name="f17" fmla="+- 10800 0 f10"/>
              <a:gd name="f18" fmla="+- 0 0 f10"/>
              <a:gd name="f19" fmla="*/ f13 1 1"/>
              <a:gd name="f20" fmla="*/ f14 1 1"/>
              <a:gd name="f21" fmla="?: f15 f9 21600"/>
              <a:gd name="f22" fmla="?: f17 f10 10800"/>
              <a:gd name="f23" fmla="*/ f19 1 21600"/>
              <a:gd name="f24" fmla="*/ f20 1 21600"/>
              <a:gd name="f25" fmla="?: f16 0 f21"/>
              <a:gd name="f26" fmla="?: f18 0 f22"/>
              <a:gd name="f27" fmla="val f25"/>
              <a:gd name="f28" fmla="val f26"/>
              <a:gd name="f29" fmla="+- f7 0 f26"/>
              <a:gd name="f30" fmla="+- f7 0 f25"/>
              <a:gd name="f31" fmla="+- f8 0 f26"/>
              <a:gd name="f32" fmla="*/ f25 f23 1"/>
              <a:gd name="f33" fmla="*/ f26 f24 1"/>
              <a:gd name="f34" fmla="*/ f32 1 1"/>
              <a:gd name="f35" fmla="*/ f33 1 1"/>
              <a:gd name="f36" fmla="*/ f30 f31 1"/>
              <a:gd name="f37" fmla="*/ f36 1 1"/>
              <a:gd name="f38" fmla="*/ f34 f11 1"/>
              <a:gd name="f39" fmla="*/ f35 f12 1"/>
              <a:gd name="f40" fmla="*/ f37 1 1"/>
              <a:gd name="f41" fmla="*/ f40 1 10800"/>
            </a:gdLst>
            <a:ahLst>
              <a:ahXY>
                <a:pos x="f38" y="f39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4" y="f28"/>
                </a:moveTo>
                <a:lnTo>
                  <a:pt x="f27" y="f28"/>
                </a:lnTo>
                <a:lnTo>
                  <a:pt x="f27" y="f4"/>
                </a:lnTo>
                <a:lnTo>
                  <a:pt x="f5" y="f6"/>
                </a:lnTo>
                <a:lnTo>
                  <a:pt x="f27" y="f5"/>
                </a:lnTo>
                <a:lnTo>
                  <a:pt x="f27" y="f29"/>
                </a:lnTo>
                <a:lnTo>
                  <a:pt x="f4" y="f29"/>
                </a:lnTo>
                <a:lnTo>
                  <a:pt x="f41" y="f6"/>
                </a:lnTo>
                <a:lnTo>
                  <a:pt x="f4" y="f28"/>
                </a:lnTo>
                <a:close/>
              </a:path>
            </a:pathLst>
          </a:custGeom>
          <a:gradFill>
            <a:gsLst>
              <a:gs pos="0">
                <a:srgbClr val="C8B3E9"/>
              </a:gs>
              <a:gs pos="100000">
                <a:srgbClr val="F1EAF8"/>
              </a:gs>
            </a:gsLst>
            <a:lin ang="16200000"/>
          </a:gradFill>
          <a:ln w="9360">
            <a:solidFill>
              <a:srgbClr val="7D5FA0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4932360" y="3716280"/>
            <a:ext cx="1510560" cy="15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ttangolo 14"/>
          <p:cNvSpPr/>
          <p:nvPr/>
        </p:nvSpPr>
        <p:spPr>
          <a:xfrm>
            <a:off x="4788000" y="1197000"/>
            <a:ext cx="3526560" cy="718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2600">
            <a:solidFill>
              <a:srgbClr val="558ED5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400" b="1" i="0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Aluminium</a:t>
            </a:r>
            <a:r>
              <a:rPr lang="it-IT" sz="14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 or </a:t>
            </a:r>
            <a:r>
              <a:rPr lang="it-IT" sz="1400" b="1" i="0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Stainless</a:t>
            </a:r>
            <a:r>
              <a:rPr lang="it-IT" sz="14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 Steel </a:t>
            </a:r>
            <a:r>
              <a:rPr lang="it-IT" sz="14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316L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800" b="1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4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h1 = 610 mm   /  h2 = 1210 mm</a:t>
            </a:r>
          </a:p>
        </p:txBody>
      </p:sp>
      <p:pic>
        <p:nvPicPr>
          <p:cNvPr id="12" name="Segnaposto contenuto 7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7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I-LUX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714680" y="1523880"/>
            <a:ext cx="5714280" cy="380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egnaposto contenuto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7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I-LUX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714680" y="1523880"/>
            <a:ext cx="5714280" cy="380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egnaposto contenuto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PASSUM: UPLIGHT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11280" y="907919"/>
            <a:ext cx="2127960" cy="49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768840" y="3124079"/>
            <a:ext cx="1162800" cy="102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131999" y="4379760"/>
            <a:ext cx="2518560" cy="848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egnaposto contenuto 7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3708360" y="1700280"/>
            <a:ext cx="1223280" cy="110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5997600" y="1628639"/>
            <a:ext cx="2637719" cy="3744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920" cy="64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900160" cy="6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2160" cy="431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PASSUM: SIDEWARDS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39640" y="1125360"/>
            <a:ext cx="2665080" cy="45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egnaposto contenuto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9280" cy="66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236000" y="2636999"/>
            <a:ext cx="721800" cy="726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236000" y="3645000"/>
            <a:ext cx="726839" cy="73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7236000" y="1628639"/>
            <a:ext cx="726839" cy="71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7236000" y="4724280"/>
            <a:ext cx="725039" cy="72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3351240" y="1484279"/>
            <a:ext cx="2893679" cy="41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LUNETTE                                                                        </a:t>
            </a:r>
          </a:p>
        </p:txBody>
      </p:sp>
      <p:pic>
        <p:nvPicPr>
          <p:cNvPr id="3" name="Segnaposto immagine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55999" y="1728000"/>
            <a:ext cx="1612080" cy="1891080"/>
          </a:xfrm>
        </p:spPr>
      </p:pic>
      <p:pic>
        <p:nvPicPr>
          <p:cNvPr id="4" name="Segnaposto immagine 3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56240" y="1501200"/>
            <a:ext cx="2075760" cy="2467080"/>
          </a:xfrm>
        </p:spPr>
      </p:pic>
      <p:sp>
        <p:nvSpPr>
          <p:cNvPr id="5" name="Segnaposto testo 4"/>
          <p:cNvSpPr txBox="1">
            <a:spLocks noGrp="1"/>
          </p:cNvSpPr>
          <p:nvPr>
            <p:ph type="body" idx="4294967295"/>
          </p:nvPr>
        </p:nvSpPr>
        <p:spPr>
          <a:xfrm>
            <a:off x="4673520" y="3968280"/>
            <a:ext cx="4015440" cy="2158560"/>
          </a:xfrm>
        </p:spPr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9pPr>
          </a:lstStyle>
          <a:p>
            <a:pPr lvl="0"/>
            <a:r>
              <a:rPr lang="it-IT" sz="1800" b="1">
                <a:latin typeface="" pitchFamily="2"/>
              </a:rPr>
              <a:t>D365</a:t>
            </a:r>
          </a:p>
          <a:p>
            <a:pPr lvl="0"/>
            <a:r>
              <a:rPr lang="it-IT" sz="1800" b="1">
                <a:latin typeface="" pitchFamily="2"/>
              </a:rPr>
              <a:t>LED 30W</a:t>
            </a:r>
          </a:p>
          <a:p>
            <a:pPr lvl="0"/>
            <a:r>
              <a:rPr lang="it-IT" sz="1800" b="1">
                <a:latin typeface="" pitchFamily="2"/>
              </a:rPr>
              <a:t>230V – IP65 – CL I</a:t>
            </a:r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4294967295"/>
          </p:nvPr>
        </p:nvSpPr>
        <p:spPr>
          <a:xfrm>
            <a:off x="457200" y="3968280"/>
            <a:ext cx="4015440" cy="2158560"/>
          </a:xfrm>
        </p:spPr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9pPr>
          </a:lstStyle>
          <a:p>
            <a:pPr lvl="0"/>
            <a:r>
              <a:rPr lang="it-IT" sz="2000" b="1">
                <a:latin typeface="" pitchFamily="2"/>
              </a:rPr>
              <a:t>D235</a:t>
            </a:r>
          </a:p>
          <a:p>
            <a:pPr lvl="0"/>
            <a:r>
              <a:rPr lang="it-IT" sz="2000" b="1">
                <a:latin typeface="" pitchFamily="2"/>
              </a:rPr>
              <a:t>LED 15W</a:t>
            </a:r>
          </a:p>
          <a:p>
            <a:pPr lvl="0"/>
            <a:r>
              <a:rPr lang="it-IT" sz="2000" b="1">
                <a:latin typeface="" pitchFamily="2"/>
              </a:rPr>
              <a:t>230V – IP65 – CL I</a:t>
            </a:r>
          </a:p>
          <a:p>
            <a:pPr lvl="0"/>
            <a:endParaRPr lang="it-IT" sz="1400" b="1">
              <a:latin typeface="" pitchFamily="2"/>
            </a:endParaRPr>
          </a:p>
        </p:txBody>
      </p:sp>
      <p:pic>
        <p:nvPicPr>
          <p:cNvPr id="7" name="Immagini 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1920" y="593567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552840" y="584784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i 10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903999" y="5903999"/>
            <a:ext cx="2899800" cy="66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PASSUM: ULTRAFLAT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476360" y="1125360"/>
            <a:ext cx="6411240" cy="446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egnaposto contenuto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340000" y="3067200"/>
            <a:ext cx="2736000" cy="277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920" cy="64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900160" cy="6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arrotondato 9"/>
          <p:cNvSpPr/>
          <p:nvPr/>
        </p:nvSpPr>
        <p:spPr>
          <a:xfrm>
            <a:off x="250920" y="333360"/>
            <a:ext cx="8642160" cy="4312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gradFill>
            <a:gsLst>
              <a:gs pos="0">
                <a:srgbClr val="C3E7E7"/>
              </a:gs>
              <a:gs pos="100000">
                <a:srgbClr val="EEF5F9"/>
              </a:gs>
            </a:gsLst>
            <a:lin ang="16200000"/>
          </a:gradFill>
          <a:ln w="9360">
            <a:solidFill>
              <a:srgbClr val="87AAAB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WASH </a:t>
            </a:r>
            <a:r>
              <a:rPr lang="it-IT" sz="2000" b="1" i="0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Rectangular</a:t>
            </a:r>
            <a:endParaRPr lang="it-IT" sz="2000" b="1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077840" y="1412640"/>
            <a:ext cx="2485800" cy="163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603080" y="3620520"/>
            <a:ext cx="1312560" cy="1752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940000" y="1988999"/>
            <a:ext cx="1294920" cy="172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4644000" y="4076640"/>
            <a:ext cx="3603240" cy="1439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egnaposto contenuto 7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9280" cy="663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920" cy="64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900160" cy="6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arrotondato 9"/>
          <p:cNvSpPr/>
          <p:nvPr/>
        </p:nvSpPr>
        <p:spPr>
          <a:xfrm>
            <a:off x="250920" y="333360"/>
            <a:ext cx="8642160" cy="4312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gradFill>
            <a:gsLst>
              <a:gs pos="0">
                <a:srgbClr val="C3E7E7"/>
              </a:gs>
              <a:gs pos="100000">
                <a:srgbClr val="EEF5F9"/>
              </a:gs>
            </a:gsLst>
            <a:lin ang="16200000"/>
          </a:gradFill>
          <a:ln w="9360">
            <a:solidFill>
              <a:srgbClr val="87AAAB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WASH </a:t>
            </a:r>
            <a:r>
              <a:rPr lang="it-IT" sz="2000" b="1" i="0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Parabolic</a:t>
            </a:r>
            <a:endParaRPr lang="it-IT" sz="2000" b="1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674719" y="3549600"/>
            <a:ext cx="1312560" cy="1750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116000" y="1413000"/>
            <a:ext cx="2580840" cy="177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103799" y="2060639"/>
            <a:ext cx="134748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4356000" y="4094280"/>
            <a:ext cx="3982680" cy="1495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egnaposto contenuto 7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9280" cy="663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920" cy="64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900160" cy="6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arrotondato 9"/>
          <p:cNvSpPr/>
          <p:nvPr/>
        </p:nvSpPr>
        <p:spPr>
          <a:xfrm>
            <a:off x="250920" y="333360"/>
            <a:ext cx="8642160" cy="4312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gradFill>
            <a:gsLst>
              <a:gs pos="0">
                <a:srgbClr val="C3E7E7"/>
              </a:gs>
              <a:gs pos="100000">
                <a:srgbClr val="EEF5F9"/>
              </a:gs>
            </a:gsLst>
            <a:lin ang="16200000"/>
          </a:gradFill>
          <a:ln w="9360">
            <a:solidFill>
              <a:srgbClr val="87AAAB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WASH 			                                      Asymmetrical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940360" y="1197000"/>
            <a:ext cx="3039839" cy="175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780000" y="1484279"/>
            <a:ext cx="1711080" cy="1375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780000" y="2838600"/>
            <a:ext cx="1655280" cy="133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3780000" y="4076640"/>
            <a:ext cx="1655280" cy="133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6084719" y="2997360"/>
            <a:ext cx="2663640" cy="2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egnaposto contenuto 7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9280" cy="66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396000" y="1340640"/>
            <a:ext cx="2879640" cy="43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SSUM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200" y="274680"/>
            <a:ext cx="8228880" cy="561240"/>
          </a:xfrm>
          <a:solidFill>
            <a:srgbClr val="B2FEFC"/>
          </a:solidFill>
          <a:ln w="28440">
            <a:solidFill>
              <a:srgbClr val="31859C"/>
            </a:solidFill>
            <a:prstDash val="solid"/>
          </a:ln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sz="2000" b="1" dirty="0"/>
              <a:t>PASSUM</a:t>
            </a:r>
            <a:r>
              <a:rPr lang="it-IT" sz="2000" dirty="0"/>
              <a:t> </a:t>
            </a:r>
            <a:r>
              <a:rPr lang="it-IT" sz="2000" b="1" dirty="0" smtClean="0"/>
              <a:t>IMAGES</a:t>
            </a:r>
            <a:endParaRPr lang="it-IT" sz="2000" b="1" dirty="0"/>
          </a:p>
        </p:txBody>
      </p:sp>
      <p:pic>
        <p:nvPicPr>
          <p:cNvPr id="3" name="Segnaposto contenuto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72000" y="1484639"/>
            <a:ext cx="3812040" cy="3755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639" y="1124640"/>
            <a:ext cx="3023640" cy="453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i 9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39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egnaposto contenuto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636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i 10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868000" y="5949360"/>
            <a:ext cx="2899800" cy="66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ROGETTAZIONE: VERIFICHE ILLUMINOTECNI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200" y="274680"/>
            <a:ext cx="8228880" cy="561240"/>
          </a:xfrm>
          <a:solidFill>
            <a:srgbClr val="B2FEFC"/>
          </a:solidFill>
          <a:ln w="28440">
            <a:solidFill>
              <a:srgbClr val="31859C"/>
            </a:solidFill>
            <a:prstDash val="solid"/>
          </a:ln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sz="2000" b="1" dirty="0"/>
              <a:t>LIGHTING DESIGN: LIGHTING CALCULATION</a:t>
            </a:r>
            <a:endParaRPr lang="it-IT" sz="2000" b="1" dirty="0"/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9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egnaposto contenuto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36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i 1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868000" y="5949360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58080" y="1584720"/>
            <a:ext cx="3733560" cy="3688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536000" y="1593000"/>
            <a:ext cx="3599640" cy="367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ROGETTAZIONE : VERIFICHE ILLUMINOTECNI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200" y="274680"/>
            <a:ext cx="8228880" cy="561240"/>
          </a:xfrm>
          <a:solidFill>
            <a:srgbClr val="B2FEFC"/>
          </a:solidFill>
          <a:ln w="28440">
            <a:solidFill>
              <a:srgbClr val="31859C"/>
            </a:solidFill>
            <a:prstDash val="solid"/>
          </a:ln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sz="2000" b="1" dirty="0"/>
              <a:t>LIGHTING DESIGN: LIGHTING CALCULATION</a:t>
            </a:r>
            <a:endParaRPr lang="it-IT" sz="2000" b="1" dirty="0"/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9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egnaposto contenuto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36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i 1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868000" y="5949360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88000" y="1667519"/>
            <a:ext cx="3677039" cy="35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555800" y="1700999"/>
            <a:ext cx="3939839" cy="3455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ROGETTAZIONE: VERIFICHE ILLUMINOTECNI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200" y="274680"/>
            <a:ext cx="8228880" cy="561240"/>
          </a:xfrm>
          <a:solidFill>
            <a:srgbClr val="B2FEFC"/>
          </a:solidFill>
          <a:ln w="28440">
            <a:solidFill>
              <a:srgbClr val="31859C"/>
            </a:solidFill>
            <a:prstDash val="solid"/>
          </a:ln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sz="2000" b="1" dirty="0" smtClean="0"/>
              <a:t>LIGHTING DESIGN: LIGHTING CALCULATION</a:t>
            </a:r>
            <a:endParaRPr lang="it-IT" sz="2000" b="1" dirty="0"/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9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egnaposto contenuto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36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i 1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868000" y="5949360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58080" y="1584720"/>
            <a:ext cx="3733560" cy="3688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536000" y="1593000"/>
            <a:ext cx="3599640" cy="367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ROGETTAZIONE : RENDER DA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200" y="274680"/>
            <a:ext cx="8228880" cy="561240"/>
          </a:xfrm>
          <a:solidFill>
            <a:srgbClr val="B2FEFC"/>
          </a:solidFill>
          <a:ln w="28440">
            <a:solidFill>
              <a:srgbClr val="31859C"/>
            </a:solidFill>
            <a:prstDash val="solid"/>
          </a:ln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sz="2000" b="1" dirty="0" smtClean="0"/>
              <a:t>LIGHTING DESIGN </a:t>
            </a:r>
            <a:r>
              <a:rPr lang="it-IT" sz="2000" b="1" dirty="0"/>
              <a:t>: RENDER </a:t>
            </a:r>
            <a:r>
              <a:rPr lang="it-IT" sz="2000" b="1" dirty="0" smtClean="0"/>
              <a:t>FROM</a:t>
            </a:r>
            <a:r>
              <a:rPr lang="it-IT" sz="2000" b="1" dirty="0" smtClean="0"/>
              <a:t> PHOTOS</a:t>
            </a:r>
            <a:endParaRPr lang="it-IT" sz="2000" b="1" dirty="0"/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9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egnaposto contenuto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36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i 1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868000" y="5949360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60000" y="1755720"/>
            <a:ext cx="3959640" cy="334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693679" y="1736999"/>
            <a:ext cx="3959640" cy="3383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STAMP                                                                        </a:t>
            </a:r>
          </a:p>
        </p:txBody>
      </p:sp>
      <p:pic>
        <p:nvPicPr>
          <p:cNvPr id="6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912000" y="2592000"/>
            <a:ext cx="1439639" cy="129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552000" y="4248000"/>
            <a:ext cx="2237400" cy="141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110000" y="1281960"/>
            <a:ext cx="935639" cy="100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3288239" y="1224000"/>
            <a:ext cx="2687400" cy="446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 rot="23400" flipH="1">
            <a:off x="173954" y="1180199"/>
            <a:ext cx="2800440" cy="4517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STAMP : </a:t>
            </a:r>
            <a:r>
              <a:rPr lang="it-IT" sz="2000" b="1" dirty="0" smtClean="0"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technical data</a:t>
            </a:r>
            <a:r>
              <a:rPr lang="it-IT" sz="20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                                                                    </a:t>
            </a:r>
            <a:endParaRPr lang="it-IT" sz="2000" b="1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6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8000" y="2816999"/>
            <a:ext cx="1223639" cy="122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48720" y="4536000"/>
            <a:ext cx="1222920" cy="115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3960000" y="2812680"/>
            <a:ext cx="1223639" cy="123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3946320" y="1152000"/>
            <a:ext cx="1245239" cy="124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304000" y="1127160"/>
            <a:ext cx="1223639" cy="122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617400" y="1152000"/>
            <a:ext cx="1254240" cy="128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2376000" y="2781000"/>
            <a:ext cx="1219680" cy="12956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sellaDiTesto 13"/>
          <p:cNvSpPr/>
          <p:nvPr/>
        </p:nvSpPr>
        <p:spPr>
          <a:xfrm>
            <a:off x="6193799" y="1584000"/>
            <a:ext cx="1973851" cy="2973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4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Lucida Sans" pitchFamily="2"/>
              </a:rPr>
              <a:t>ADJUSTABLE OPTIC</a:t>
            </a:r>
            <a:endParaRPr lang="it-IT" sz="14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5" name="CasellaDiTesto 14"/>
          <p:cNvSpPr/>
          <p:nvPr/>
        </p:nvSpPr>
        <p:spPr>
          <a:xfrm>
            <a:off x="5895720" y="2829960"/>
            <a:ext cx="2077405" cy="2973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4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Lucida Sans" pitchFamily="2"/>
              </a:rPr>
              <a:t>SURFACE/RECESSED</a:t>
            </a:r>
            <a:endParaRPr lang="it-IT" sz="14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6" name="CasellaDiTesto 15"/>
          <p:cNvSpPr/>
          <p:nvPr/>
        </p:nvSpPr>
        <p:spPr>
          <a:xfrm>
            <a:off x="5960520" y="4491720"/>
            <a:ext cx="1920824" cy="5038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4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Lucida Sans" pitchFamily="2"/>
              </a:rPr>
              <a:t>ACCESSORY: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4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Lucida Sans" pitchFamily="2"/>
              </a:rPr>
              <a:t>SIDE CABLE ENTRY</a:t>
            </a:r>
            <a:endParaRPr lang="it-IT" sz="14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1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28320" y="1440000"/>
            <a:ext cx="1543680" cy="1726560"/>
          </a:xfrm>
        </p:spPr>
      </p:pic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5129279" y="3926880"/>
            <a:ext cx="4015440" cy="2333160"/>
          </a:xfrm>
        </p:spPr>
        <p:txBody>
          <a:bodyPr>
            <a:spAutoFit/>
          </a:bodyPr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9pPr>
          </a:lstStyle>
          <a:p>
            <a:pPr lvl="0">
              <a:buNone/>
            </a:pPr>
            <a:r>
              <a:rPr lang="pl-PL" sz="1800" b="1" dirty="0">
                <a:latin typeface="" pitchFamily="2"/>
              </a:rPr>
              <a:t>STAMP </a:t>
            </a:r>
            <a:r>
              <a:rPr lang="it-IT" sz="1800" b="1" dirty="0" err="1" smtClean="0">
                <a:latin typeface="" pitchFamily="2"/>
              </a:rPr>
              <a:t>Opal</a:t>
            </a:r>
            <a:r>
              <a:rPr lang="it-IT" sz="1800" b="1" dirty="0" smtClean="0">
                <a:latin typeface="" pitchFamily="2"/>
              </a:rPr>
              <a:t> </a:t>
            </a:r>
            <a:r>
              <a:rPr lang="it-IT" sz="1800" b="1" dirty="0" err="1" smtClean="0">
                <a:latin typeface="" pitchFamily="2"/>
              </a:rPr>
              <a:t>glass</a:t>
            </a:r>
            <a:endParaRPr lang="pl-PL" sz="1800" b="1" dirty="0">
              <a:latin typeface="" pitchFamily="2"/>
            </a:endParaRPr>
          </a:p>
          <a:p>
            <a:pPr lvl="0">
              <a:buNone/>
            </a:pPr>
            <a:r>
              <a:rPr lang="pl-PL" sz="1800" dirty="0">
                <a:latin typeface="" pitchFamily="2"/>
              </a:rPr>
              <a:t>D110x110</a:t>
            </a:r>
          </a:p>
          <a:p>
            <a:pPr lvl="0">
              <a:buNone/>
            </a:pPr>
            <a:r>
              <a:rPr lang="pl-PL" sz="1800" dirty="0">
                <a:latin typeface="" pitchFamily="2"/>
              </a:rPr>
              <a:t>LED 6W		LM 536/229</a:t>
            </a:r>
          </a:p>
          <a:p>
            <a:pPr lvl="0">
              <a:buNone/>
            </a:pPr>
            <a:r>
              <a:rPr lang="pl-PL" sz="1800" dirty="0">
                <a:latin typeface="" pitchFamily="2"/>
              </a:rPr>
              <a:t>IP65 - CL III - 24V DC</a:t>
            </a:r>
          </a:p>
          <a:p>
            <a:pPr lvl="0">
              <a:buNone/>
            </a:pPr>
            <a:endParaRPr lang="pl-PL" dirty="0">
              <a:latin typeface="" pitchFamily="2"/>
            </a:endParaRP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4294967295"/>
          </p:nvPr>
        </p:nvSpPr>
        <p:spPr>
          <a:xfrm>
            <a:off x="792000" y="3954600"/>
            <a:ext cx="4015440" cy="2158560"/>
          </a:xfrm>
        </p:spPr>
        <p:txBody>
          <a:bodyPr>
            <a:spAutoFit/>
          </a:bodyPr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9pPr>
          </a:lstStyle>
          <a:p>
            <a:pPr lvl="0">
              <a:buNone/>
            </a:pPr>
            <a:r>
              <a:rPr lang="it-IT" sz="1800" b="1" dirty="0">
                <a:latin typeface="" pitchFamily="2"/>
              </a:rPr>
              <a:t>STAMP </a:t>
            </a:r>
            <a:r>
              <a:rPr lang="it-IT" sz="1800" b="1" dirty="0" smtClean="0">
                <a:latin typeface="" pitchFamily="2"/>
              </a:rPr>
              <a:t>Side Light</a:t>
            </a:r>
            <a:endParaRPr lang="it-IT" sz="1800" b="1" dirty="0">
              <a:latin typeface="" pitchFamily="2"/>
            </a:endParaRPr>
          </a:p>
          <a:p>
            <a:pPr lvl="0">
              <a:buNone/>
            </a:pPr>
            <a:r>
              <a:rPr lang="it-IT" sz="1800" dirty="0">
                <a:latin typeface="" pitchFamily="2"/>
              </a:rPr>
              <a:t>D120 x120</a:t>
            </a:r>
          </a:p>
          <a:p>
            <a:pPr lvl="0">
              <a:buNone/>
            </a:pPr>
            <a:r>
              <a:rPr lang="it-IT" sz="1800" dirty="0">
                <a:latin typeface="" pitchFamily="2"/>
              </a:rPr>
              <a:t>LED 3W		LM 330/180</a:t>
            </a:r>
          </a:p>
          <a:p>
            <a:pPr lvl="0">
              <a:buNone/>
            </a:pPr>
            <a:r>
              <a:rPr lang="it-IT" sz="1800" dirty="0">
                <a:latin typeface="" pitchFamily="2"/>
              </a:rPr>
              <a:t>LED 2X3W	LM 660/360</a:t>
            </a:r>
          </a:p>
          <a:p>
            <a:pPr lvl="0">
              <a:buNone/>
            </a:pPr>
            <a:r>
              <a:rPr lang="it-IT" sz="1800" dirty="0">
                <a:latin typeface="" pitchFamily="2"/>
              </a:rPr>
              <a:t>LED 4X3W	LM 1320/720</a:t>
            </a:r>
          </a:p>
        </p:txBody>
      </p:sp>
      <p:pic>
        <p:nvPicPr>
          <p:cNvPr id="5" name="Immagini 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5640" y="609264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456359" y="611315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i 10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STAMP </a:t>
            </a:r>
            <a:r>
              <a:rPr lang="it-IT" sz="2000" b="1" dirty="0" smtClean="0"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Side light</a:t>
            </a:r>
            <a:r>
              <a:rPr lang="it-IT" sz="20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 </a:t>
            </a:r>
            <a:r>
              <a:rPr lang="it-IT" sz="2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-  </a:t>
            </a:r>
            <a:r>
              <a:rPr lang="it-IT" sz="20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STAMP </a:t>
            </a:r>
            <a:r>
              <a:rPr lang="it-IT" sz="2000" b="1" i="0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opal</a:t>
            </a:r>
            <a:r>
              <a:rPr lang="it-IT" sz="20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 </a:t>
            </a:r>
            <a:r>
              <a:rPr lang="it-IT" sz="2000" b="1" i="0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glass</a:t>
            </a:r>
            <a:r>
              <a:rPr lang="it-IT" sz="20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                                                                  </a:t>
            </a:r>
            <a:endParaRPr lang="it-IT" sz="2000" b="1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224000" y="1007999"/>
            <a:ext cx="1852560" cy="2608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1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1636920"/>
            <a:ext cx="1961640" cy="2035079"/>
          </a:xfrm>
        </p:spPr>
      </p:pic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6021360" y="3968280"/>
            <a:ext cx="2649240" cy="2158560"/>
          </a:xfrm>
        </p:spPr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9pPr>
          </a:lstStyle>
          <a:p>
            <a:pPr lvl="0">
              <a:buNone/>
            </a:pPr>
            <a:r>
              <a:rPr lang="en-US" sz="2600" b="1" i="1">
                <a:latin typeface="" pitchFamily="2"/>
              </a:rPr>
              <a:t>LUX SHOWER 200</a:t>
            </a:r>
          </a:p>
          <a:p>
            <a:pPr lvl="0">
              <a:buNone/>
            </a:pPr>
            <a:r>
              <a:rPr lang="en-US" sz="2600" i="1">
                <a:latin typeface="" pitchFamily="2"/>
              </a:rPr>
              <a:t>LED 23,5W</a:t>
            </a:r>
          </a:p>
          <a:p>
            <a:pPr lvl="0">
              <a:buNone/>
            </a:pPr>
            <a:r>
              <a:rPr lang="en-US" sz="2600" i="1">
                <a:latin typeface="" pitchFamily="2"/>
              </a:rPr>
              <a:t>LM 2800/2350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4294967295"/>
          </p:nvPr>
        </p:nvSpPr>
        <p:spPr>
          <a:xfrm>
            <a:off x="3239279" y="3968280"/>
            <a:ext cx="2649240" cy="2158560"/>
          </a:xfrm>
        </p:spPr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9pPr>
          </a:lstStyle>
          <a:p>
            <a:pPr lvl="0">
              <a:buNone/>
            </a:pPr>
            <a:r>
              <a:rPr lang="en-US" sz="2600" b="1" i="1">
                <a:latin typeface="" pitchFamily="2"/>
              </a:rPr>
              <a:t>LUX SHOWER 100</a:t>
            </a:r>
          </a:p>
          <a:p>
            <a:pPr lvl="0">
              <a:buNone/>
            </a:pPr>
            <a:r>
              <a:rPr lang="en-US" sz="2600" i="1">
                <a:latin typeface="" pitchFamily="2"/>
              </a:rPr>
              <a:t>LED 15W</a:t>
            </a:r>
          </a:p>
          <a:p>
            <a:pPr lvl="0">
              <a:buNone/>
            </a:pPr>
            <a:r>
              <a:rPr lang="en-US" sz="2600" i="1">
                <a:latin typeface="" pitchFamily="2"/>
              </a:rPr>
              <a:t>LM 1425/950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4294967295"/>
          </p:nvPr>
        </p:nvSpPr>
        <p:spPr>
          <a:xfrm>
            <a:off x="457200" y="3968280"/>
            <a:ext cx="2649240" cy="2158560"/>
          </a:xfrm>
        </p:spPr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9pPr>
          </a:lstStyle>
          <a:p>
            <a:pPr lvl="0">
              <a:buNone/>
            </a:pPr>
            <a:r>
              <a:rPr lang="en-US" sz="2600" b="1" i="1">
                <a:latin typeface="" pitchFamily="2"/>
              </a:rPr>
              <a:t>LUX SHOWER 30</a:t>
            </a:r>
          </a:p>
          <a:p>
            <a:pPr lvl="0">
              <a:buNone/>
            </a:pPr>
            <a:r>
              <a:rPr lang="en-US" sz="2600" i="1">
                <a:latin typeface="" pitchFamily="2"/>
              </a:rPr>
              <a:t>LED 10W</a:t>
            </a:r>
          </a:p>
          <a:p>
            <a:pPr lvl="0">
              <a:buNone/>
            </a:pPr>
            <a:r>
              <a:rPr lang="en-US" sz="2600" i="1">
                <a:latin typeface="" pitchFamily="2"/>
              </a:rPr>
              <a:t>LM 1000/750</a:t>
            </a:r>
            <a:r>
              <a:rPr lang="en-US">
                <a:latin typeface="" pitchFamily="2"/>
              </a:rPr>
              <a:t>	</a:t>
            </a:r>
          </a:p>
        </p:txBody>
      </p:sp>
      <p:pic>
        <p:nvPicPr>
          <p:cNvPr id="6" name="Immagini 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5640" y="609264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i 10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LUX SHOWER                                                                     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888000" y="1707120"/>
            <a:ext cx="1296000" cy="160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240600" y="1296000"/>
            <a:ext cx="1895400" cy="261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 txBox="1">
            <a:spLocks noGrp="1"/>
          </p:cNvSpPr>
          <p:nvPr>
            <p:ph type="body" idx="4294967295"/>
          </p:nvPr>
        </p:nvSpPr>
        <p:spPr>
          <a:xfrm>
            <a:off x="346320" y="1645560"/>
            <a:ext cx="4096800" cy="3354765"/>
          </a:xfrm>
        </p:spPr>
        <p:txBody>
          <a:bodyPr>
            <a:spAutoFit/>
          </a:bodyPr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9pPr>
          </a:lstStyle>
          <a:p>
            <a:pPr lvl="0">
              <a:buNone/>
            </a:pPr>
            <a:r>
              <a:rPr lang="it-IT" dirty="0">
                <a:latin typeface="" pitchFamily="2"/>
              </a:rPr>
              <a:t>LUX SHOWER 30</a:t>
            </a:r>
          </a:p>
          <a:p>
            <a:pPr lvl="0"/>
            <a:r>
              <a:rPr lang="it-IT" sz="2000" dirty="0">
                <a:latin typeface="" pitchFamily="2"/>
              </a:rPr>
              <a:t>LED 10W</a:t>
            </a:r>
          </a:p>
          <a:p>
            <a:pPr lvl="0"/>
            <a:r>
              <a:rPr lang="it-IT" sz="2000" dirty="0">
                <a:latin typeface="" pitchFamily="2"/>
              </a:rPr>
              <a:t>IP 65 – 230V</a:t>
            </a:r>
          </a:p>
          <a:p>
            <a:pPr lvl="0"/>
            <a:r>
              <a:rPr lang="it-IT" sz="2000" dirty="0" smtClean="0">
                <a:latin typeface="" pitchFamily="2"/>
              </a:rPr>
              <a:t>DIMENSIONS </a:t>
            </a:r>
            <a:r>
              <a:rPr lang="it-IT" sz="2000" dirty="0">
                <a:latin typeface="" pitchFamily="2"/>
              </a:rPr>
              <a:t>110X110</a:t>
            </a:r>
          </a:p>
          <a:p>
            <a:pPr lvl="0"/>
            <a:r>
              <a:rPr lang="it-IT" sz="2000" dirty="0" err="1" smtClean="0">
                <a:latin typeface="" pitchFamily="2"/>
              </a:rPr>
              <a:t>Beam</a:t>
            </a:r>
            <a:r>
              <a:rPr lang="it-IT" sz="2000" dirty="0" smtClean="0">
                <a:latin typeface="" pitchFamily="2"/>
              </a:rPr>
              <a:t> </a:t>
            </a:r>
            <a:r>
              <a:rPr lang="it-IT" sz="2000" dirty="0" err="1" smtClean="0">
                <a:latin typeface="" pitchFamily="2"/>
              </a:rPr>
              <a:t>angles</a:t>
            </a:r>
            <a:r>
              <a:rPr lang="it-IT" sz="2000" dirty="0" smtClean="0">
                <a:latin typeface="" pitchFamily="2"/>
              </a:rPr>
              <a:t>: </a:t>
            </a:r>
            <a:r>
              <a:rPr lang="it-IT" sz="2000" dirty="0">
                <a:latin typeface="" pitchFamily="2"/>
              </a:rPr>
              <a:t>12°- 40°- 90°</a:t>
            </a:r>
          </a:p>
          <a:p>
            <a:pPr lvl="0"/>
            <a:r>
              <a:rPr lang="it-IT" sz="2000" dirty="0" smtClean="0">
                <a:latin typeface="" pitchFamily="2"/>
              </a:rPr>
              <a:t>120° </a:t>
            </a:r>
            <a:r>
              <a:rPr lang="it-IT" sz="2000" dirty="0" err="1" smtClean="0">
                <a:latin typeface="" pitchFamily="2"/>
              </a:rPr>
              <a:t>opal</a:t>
            </a:r>
            <a:r>
              <a:rPr lang="it-IT" sz="2000" dirty="0" smtClean="0">
                <a:latin typeface="" pitchFamily="2"/>
              </a:rPr>
              <a:t> </a:t>
            </a:r>
            <a:r>
              <a:rPr lang="it-IT" sz="2000" dirty="0" err="1" smtClean="0">
                <a:latin typeface="" pitchFamily="2"/>
              </a:rPr>
              <a:t>version</a:t>
            </a:r>
            <a:r>
              <a:rPr lang="it-IT" sz="2000" dirty="0" smtClean="0">
                <a:latin typeface="" pitchFamily="2"/>
              </a:rPr>
              <a:t> </a:t>
            </a:r>
            <a:r>
              <a:rPr lang="it-IT" sz="2000" dirty="0" err="1" smtClean="0">
                <a:latin typeface="" pitchFamily="2"/>
              </a:rPr>
              <a:t>available</a:t>
            </a:r>
            <a:endParaRPr lang="it-IT" sz="2000" dirty="0">
              <a:latin typeface="" pitchFamily="2"/>
            </a:endParaRPr>
          </a:p>
          <a:p>
            <a:pPr lvl="0"/>
            <a:endParaRPr lang="it-IT" sz="1600" dirty="0">
              <a:latin typeface="" pitchFamily="2"/>
            </a:endParaRPr>
          </a:p>
        </p:txBody>
      </p:sp>
      <p:pic>
        <p:nvPicPr>
          <p:cNvPr id="3" name="Segnaposto immagine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24000" y="2203199"/>
            <a:ext cx="3921120" cy="3268800"/>
          </a:xfrm>
        </p:spPr>
      </p:pic>
      <p:sp>
        <p:nvSpPr>
          <p:cNvPr id="4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LUX SHOWER 30                                                                    </a:t>
            </a:r>
          </a:p>
        </p:txBody>
      </p:sp>
      <p:pic>
        <p:nvPicPr>
          <p:cNvPr id="5" name="Immagini 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35640" y="60789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i 10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i 10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CLOCK                                                                           </a:t>
            </a:r>
          </a:p>
        </p:txBody>
      </p:sp>
      <p:pic>
        <p:nvPicPr>
          <p:cNvPr id="6" name="Segnaposto contenuto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52480" y="2662200"/>
            <a:ext cx="7438320" cy="153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definito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217</Words>
  <Application>Microsoft Office PowerPoint</Application>
  <PresentationFormat>Presentazione su schermo (4:3)</PresentationFormat>
  <Paragraphs>105</Paragraphs>
  <Slides>39</Slides>
  <Notes>32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39</vt:i4>
      </vt:variant>
    </vt:vector>
  </HeadingPairs>
  <TitlesOfParts>
    <vt:vector size="41" baseType="lpstr">
      <vt:lpstr>Predefinito</vt:lpstr>
      <vt:lpstr>Predefinito 1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CANTHARELLUS: suggested spacing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PASSUM IMAGES</vt:lpstr>
      <vt:lpstr>LIGHTING DESIGN: LIGHTING CALCULATION</vt:lpstr>
      <vt:lpstr>LIGHTING DESIGN: LIGHTING CALCULATION</vt:lpstr>
      <vt:lpstr>LIGHTING DESIGN: LIGHTING CALCULATION</vt:lpstr>
      <vt:lpstr>LIGHTING DESIGN : RENDER FROM PHOTOS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Sabrina Prati</dc:creator>
  <cp:lastModifiedBy>Sabrina Prati</cp:lastModifiedBy>
  <cp:revision>26</cp:revision>
  <cp:lastPrinted>2020-05-25T11:34:46Z</cp:lastPrinted>
  <dcterms:modified xsi:type="dcterms:W3CDTF">2020-10-05T14:21:02Z</dcterms:modified>
</cp:coreProperties>
</file>